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47"/>
  </p:notesMasterIdLst>
  <p:handoutMasterIdLst>
    <p:handoutMasterId r:id="rId48"/>
  </p:handout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18" r:id="rId15"/>
    <p:sldId id="342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7" r:id="rId30"/>
    <p:sldId id="313" r:id="rId31"/>
    <p:sldId id="314" r:id="rId32"/>
    <p:sldId id="315" r:id="rId33"/>
    <p:sldId id="316" r:id="rId34"/>
    <p:sldId id="319" r:id="rId35"/>
    <p:sldId id="320" r:id="rId36"/>
    <p:sldId id="321" r:id="rId37"/>
    <p:sldId id="322" r:id="rId38"/>
    <p:sldId id="324" r:id="rId39"/>
    <p:sldId id="323" r:id="rId40"/>
    <p:sldId id="325" r:id="rId41"/>
    <p:sldId id="326" r:id="rId42"/>
    <p:sldId id="327" r:id="rId43"/>
    <p:sldId id="328" r:id="rId44"/>
    <p:sldId id="329" r:id="rId45"/>
    <p:sldId id="299" r:id="rId46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EAB"/>
    <a:srgbClr val="B2DAEF"/>
    <a:srgbClr val="E9F2FC"/>
    <a:srgbClr val="92D050"/>
    <a:srgbClr val="3399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2" autoAdjust="0"/>
    <p:restoredTop sz="72578" autoAdjust="0"/>
  </p:normalViewPr>
  <p:slideViewPr>
    <p:cSldViewPr>
      <p:cViewPr>
        <p:scale>
          <a:sx n="43" d="100"/>
          <a:sy n="43" d="100"/>
        </p:scale>
        <p:origin x="-1368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BF816E28-DD94-477E-87FC-999D2B451A12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D7B6B9CC-F95A-41BB-BFE1-45E39BC2A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50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28584852-0E90-4C9C-9FC7-10D1D43596E0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CD4A1CE4-E235-4C9B-A5A9-3A10C34D3B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0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1CE4-E235-4C9B-A5A9-3A10C34D3B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7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1CE4-E235-4C9B-A5A9-3A10C34D3BC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0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A1CE4-E235-4C9B-A5A9-3A10C34D3BC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838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1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2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3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62201"/>
            <a:ext cx="7772400" cy="685800"/>
          </a:xfrm>
        </p:spPr>
        <p:txBody>
          <a:bodyPr anchor="t">
            <a:normAutofit/>
          </a:bodyPr>
          <a:lstStyle>
            <a:lvl1pPr algn="ctr">
              <a:defRPr sz="24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00400"/>
            <a:ext cx="7772400" cy="12065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9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6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22541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449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22541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4492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6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8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6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1409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746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05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0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3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416675"/>
            <a:ext cx="563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C60D48A-29AD-47AA-A733-9A1782EC88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3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Wingdings" pitchFamily="2" charset="2"/>
        <a:buChar char="§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Arial" pitchFamily="34" charset="0"/>
        <a:buChar char="•"/>
        <a:defRPr sz="1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Tahoma" pitchFamily="34" charset="0"/>
        <a:buChar char="–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Arial" pitchFamily="34" charset="0"/>
        <a:buChar char="»"/>
        <a:defRPr sz="1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Courier New" pitchFamily="49" charset="0"/>
        <a:buChar char="o"/>
        <a:defRPr sz="1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channel.org/videos/structure-learning-essential-questions" TargetMode="External"/><Relationship Id="rId2" Type="http://schemas.openxmlformats.org/officeDocument/2006/relationships/hyperlink" Target="https://www.teachingchannel.org/videos/making-lesson-objectives-clea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channel.org/videos/positive-feedback-to-students" TargetMode="External"/><Relationship Id="rId2" Type="http://schemas.openxmlformats.org/officeDocument/2006/relationships/hyperlink" Target="https://www.teachingchannel.org/videos/student-motivation-technique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teach-boyles-la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end-of-school-day-idea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natural-resources-lesson-pla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questioning-in-the-classroo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teacher-backup-plan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channel.org/videos/facilitating-student-collaboration" TargetMode="External"/><Relationship Id="rId2" Type="http://schemas.openxmlformats.org/officeDocument/2006/relationships/hyperlink" Target="https://www.teachingchannel.org/videos/structured-group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teaching-science-with-current-event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differentiating-instruction-strategy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pbl-sage-framework-asi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channel.org/videos/students-teaching-themselv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setting-classroom-expectation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ingchannel.org/videos/seating-arrangement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channel.org/videos/creating-relationships-with-studen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channel.org/videos/instructional-coaching-nvps" TargetMode="External"/><Relationship Id="rId2" Type="http://schemas.openxmlformats.org/officeDocument/2006/relationships/hyperlink" Target="https://www.teachingchannel.org/videos/instructional-coachin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m-tn.org/" TargetMode="External"/><Relationship Id="rId2" Type="http://schemas.openxmlformats.org/officeDocument/2006/relationships/hyperlink" Target="http://www.nietbestpractice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EAM.Questions@tn.go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338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Digging into TEAM</a:t>
            </a:r>
            <a:br>
              <a:rPr lang="en-US" sz="4000" dirty="0" smtClean="0"/>
            </a:br>
            <a:r>
              <a:rPr lang="en-US" sz="4000" dirty="0" smtClean="0"/>
              <a:t>Instructional and Environment Indicators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Exceeding Expectations through Reflection, Analysis, and Coaching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7818117" y="617219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5153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Teacher Evaluations aligned with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value added student growth scores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If scored correctly:</a:t>
            </a:r>
          </a:p>
          <a:p>
            <a:r>
              <a:rPr lang="en-US" dirty="0" smtClean="0"/>
              <a:t>Strong relationship between observed teacher evaluation ratings and value-added measures of student learning - Growth Scores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Measures the contributions of teachers or schools to the growth in a student’s academic achievement during a specific school year.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Impact of school year on student learning separated from prior experiences in and out of school as well as characteristics such as demographics, socioeconomic status, and family conditions.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TEAM Predictions of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Student TVAAS Scores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1 = significantly lower than one year of classroom average student growth (0 – 0.5 years growth); no gaps closed</a:t>
            </a:r>
          </a:p>
          <a:p>
            <a:r>
              <a:rPr lang="en-US" sz="2400" dirty="0" smtClean="0"/>
              <a:t>2 = .5 – 1.0 years growth; no gaps closed</a:t>
            </a:r>
          </a:p>
          <a:p>
            <a:r>
              <a:rPr lang="en-US" sz="2400" dirty="0" smtClean="0"/>
              <a:t>3=one year of expected academic growth (1 – 1.0 years growth); no – 1 gap closed</a:t>
            </a:r>
          </a:p>
          <a:p>
            <a:r>
              <a:rPr lang="en-US" sz="2400" dirty="0" smtClean="0"/>
              <a:t>4 = 1.5 – 2.0 years growth; 1-2 gaps closed</a:t>
            </a:r>
          </a:p>
          <a:p>
            <a:r>
              <a:rPr lang="en-US" sz="2400" dirty="0" smtClean="0"/>
              <a:t>5=significantly higher than two years of academic growth; all gaps closed</a:t>
            </a:r>
          </a:p>
          <a:p>
            <a:endParaRPr lang="en-US" sz="2400" dirty="0"/>
          </a:p>
          <a:p>
            <a:r>
              <a:rPr lang="en-US" sz="2400" dirty="0" smtClean="0"/>
              <a:t>Relationship between teachers’ individual growth scores and their evaluation score average is significant and positive.</a:t>
            </a:r>
          </a:p>
          <a:p>
            <a:r>
              <a:rPr lang="en-US" sz="2400" dirty="0" smtClean="0"/>
              <a:t>Teacher evaluation scores are aligned with student growth scores (value-added assessments) in terms of student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TEAM Predictions of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Student TVAAS Scores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1 = significantly lower than one year of classroom average student growth (0 – 0.5 years growth); no gaps closed</a:t>
            </a:r>
          </a:p>
          <a:p>
            <a:r>
              <a:rPr lang="en-US" sz="2400" dirty="0" smtClean="0"/>
              <a:t>2 = .5 – 1.0 years growth; no gaps closed</a:t>
            </a:r>
          </a:p>
          <a:p>
            <a:r>
              <a:rPr lang="en-US" sz="2400" dirty="0" smtClean="0"/>
              <a:t>3=one year of expected academic growth (1 – 1.0 years growth); no – 1 gap closed</a:t>
            </a:r>
          </a:p>
          <a:p>
            <a:r>
              <a:rPr lang="en-US" sz="2400" dirty="0" smtClean="0"/>
              <a:t>4 = 1.5 – 2.0 years growth; 1-2 gaps closed</a:t>
            </a:r>
          </a:p>
          <a:p>
            <a:r>
              <a:rPr lang="en-US" sz="2400" dirty="0" smtClean="0"/>
              <a:t>5=significantly higher than two years of academic growth; all gaps closed</a:t>
            </a:r>
          </a:p>
          <a:p>
            <a:endParaRPr lang="en-US" sz="2400" dirty="0"/>
          </a:p>
          <a:p>
            <a:r>
              <a:rPr lang="en-US" sz="2400" dirty="0" smtClean="0"/>
              <a:t>Relationship between teachers’ individual growth scores and their evaluation score average is significant and positive.</a:t>
            </a:r>
          </a:p>
          <a:p>
            <a:r>
              <a:rPr lang="en-US" sz="2400" dirty="0" smtClean="0"/>
              <a:t>Teacher evaluation scores are aligned with student growth scores (value-added assessments) in terms of student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TEAM and Student Growth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53754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Raw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Years Growth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Gaps Closed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Site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0 - 1.99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0 - 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 – 2.75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.5 – 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2.76 – 3.50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 – 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3.51 - 4.25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 – 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4.26 – 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(all)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91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Domain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6" name="Picture 2" descr="C:\Users\EISTMP\AppData\Local\Microsoft\Windows\Temporary Internet Files\Content.IE5\ZR7U4QBD\MP90043061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9" y="1600201"/>
            <a:ext cx="4015582" cy="401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2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Digging into Instruction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What is the teacher saying and doing?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What is EACH student saying and doing?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Referring to the objective, what is EACH student supposed to be able to do by the end of the class?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Who can do that?  How do you know?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Blip>
                <a:blip r:embed="rId2"/>
              </a:buBlip>
            </a:pPr>
            <a:r>
              <a:rPr lang="en-US" dirty="0" smtClean="0"/>
              <a:t>Who can not do that?  How do you know?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0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Core Lives in </a:t>
            </a:r>
            <a:br>
              <a:rPr lang="en-US" dirty="0" smtClean="0"/>
            </a:br>
            <a:r>
              <a:rPr lang="en-US" i="1" dirty="0" smtClean="0"/>
              <a:t>Significantly Above Expectations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297764"/>
              </p:ext>
            </p:extLst>
          </p:nvPr>
        </p:nvGraphicFramePr>
        <p:xfrm>
          <a:off x="457200" y="1600200"/>
          <a:ext cx="8229600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Instruction Indicators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 Says</a:t>
                      </a:r>
                      <a:r>
                        <a:rPr lang="en-US" baseline="0" dirty="0" smtClean="0"/>
                        <a:t>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Standards &amp; Objectives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Motivating</a:t>
                      </a:r>
                      <a:r>
                        <a:rPr lang="en-US" baseline="0" dirty="0" smtClean="0"/>
                        <a:t> Students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Presenting Instructional Content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Lesson Structure &amp; Pacing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Activities &amp; Materials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Questioning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Academic Feedback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Grouping Students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Teacher Content Knowledge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Teacher Knowledge of Students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Thinking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Problem Solving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&amp; Objectives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887845"/>
              </p:ext>
            </p:extLst>
          </p:nvPr>
        </p:nvGraphicFramePr>
        <p:xfrm>
          <a:off x="457200" y="1600200"/>
          <a:ext cx="82296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Standards</a:t>
                      </a:r>
                      <a:r>
                        <a:rPr lang="en-US" baseline="0" dirty="0" smtClean="0"/>
                        <a:t> &amp; Objectives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 smtClean="0"/>
                        <a:t>Evidence that the teacher connects the objective to: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Prior</a:t>
                      </a:r>
                      <a:r>
                        <a:rPr lang="en-US" baseline="0" dirty="0" smtClean="0"/>
                        <a:t> learning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Life experiences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Other disciplines.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baseline="0" dirty="0" smtClean="0"/>
                        <a:t>I can statement:  SWBAT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baseline="0" dirty="0" smtClean="0"/>
                        <a:t>Sub Objectives are clear and ordered.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baseline="0" dirty="0" smtClean="0"/>
                        <a:t>Expectations for students are CLEAR.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Evidence</a:t>
                      </a:r>
                      <a:r>
                        <a:rPr lang="en-US" baseline="0" dirty="0" smtClean="0"/>
                        <a:t> that most students demonstrate mastery of the daily objective in a variety of ways.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Evidence that most students clearly and explicitly know and understand the objective and what they are to be able to do.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/>
                        <a:t>Video: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>
                          <a:hlinkClick r:id="rId2"/>
                        </a:rPr>
                        <a:t>https://www.teachingchannel.org/videos/making-lesson-objectives-clear</a:t>
                      </a:r>
                      <a:r>
                        <a:rPr lang="en-US" baseline="0" dirty="0" smtClean="0"/>
                        <a:t>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>
                          <a:hlinkClick r:id="rId3"/>
                        </a:rPr>
                        <a:t>https://www.teachingchannel.org/videos/structure-learning-essential-questions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3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Motivating Students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135030"/>
              </p:ext>
            </p:extLst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Motivating Students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</a:t>
                      </a:r>
                      <a:r>
                        <a:rPr lang="en-US" baseline="0" dirty="0" smtClean="0"/>
                        <a:t>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896727"/>
              </p:ext>
            </p:extLst>
          </p:nvPr>
        </p:nvGraphicFramePr>
        <p:xfrm>
          <a:off x="457200" y="1600200"/>
          <a:ext cx="82296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Motivating</a:t>
                      </a:r>
                      <a:r>
                        <a:rPr lang="en-US" baseline="0" dirty="0" smtClean="0"/>
                        <a:t> Students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 Says</a:t>
                      </a:r>
                      <a:r>
                        <a:rPr lang="en-US" baseline="0" dirty="0" smtClean="0"/>
                        <a:t>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Regularly reinforces and rewards efforts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Content is relevant and meaningful.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Evidence</a:t>
                      </a:r>
                      <a:r>
                        <a:rPr lang="en-US" baseline="0" dirty="0" smtClean="0"/>
                        <a:t> of student inquiry, curiosity and exploration.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High motivation, initiative and encouragement </a:t>
                      </a:r>
                      <a:r>
                        <a:rPr lang="en-US" u="sng" baseline="0" dirty="0" smtClean="0"/>
                        <a:t>among</a:t>
                      </a:r>
                      <a:r>
                        <a:rPr lang="en-US" u="none" baseline="0" dirty="0" smtClean="0"/>
                        <a:t> students.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/>
                        <a:t>Video: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>
                          <a:hlinkClick r:id="rId2"/>
                        </a:rPr>
                        <a:t>https://www.teachingchannel.org/videos/student-motivation-techniques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>
                          <a:hlinkClick r:id="rId3"/>
                        </a:rPr>
                        <a:t>https://www.teachingchannel.org/videos/positive-feedback-to-students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Presenting Instructional Content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157628"/>
              </p:ext>
            </p:extLst>
          </p:nvPr>
        </p:nvGraphicFramePr>
        <p:xfrm>
          <a:off x="457200" y="1600200"/>
          <a:ext cx="8305800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91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Presenting Instructional Content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</a:t>
                      </a:r>
                      <a:r>
                        <a:rPr lang="en-US" baseline="0" dirty="0" smtClean="0"/>
                        <a:t>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Effective modeling of desired outcome, thinking.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Visuals, analogies, and illustrations.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Essential, relevant concise information only.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Logical sequencing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 modeling of thinking process and demonstrates performance expectation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 clearly produce a finished product that meets performance expectations.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</a:t>
                      </a:r>
                    </a:p>
                    <a:p>
                      <a:r>
                        <a:rPr lang="en-US" dirty="0" smtClean="0">
                          <a:hlinkClick r:id="rId2"/>
                        </a:rPr>
                        <a:t>https://www.teachingchannel.org/videos/teach-boyles-law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Agenda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History and Foundation of the TEAM Rubric</a:t>
            </a:r>
          </a:p>
          <a:p>
            <a:r>
              <a:rPr lang="en-US" sz="3200" dirty="0" smtClean="0"/>
              <a:t>Looking at </a:t>
            </a:r>
            <a:r>
              <a:rPr lang="en-US" sz="3200" i="1" dirty="0" smtClean="0"/>
              <a:t>Instruction</a:t>
            </a:r>
            <a:r>
              <a:rPr lang="en-US" sz="3200" dirty="0" smtClean="0"/>
              <a:t> </a:t>
            </a:r>
            <a:endParaRPr lang="en-US" sz="3200" i="1" dirty="0" smtClean="0"/>
          </a:p>
          <a:p>
            <a:r>
              <a:rPr lang="en-US" sz="3200" dirty="0" smtClean="0"/>
              <a:t>Looking at </a:t>
            </a:r>
            <a:r>
              <a:rPr lang="en-US" sz="3200" i="1" dirty="0" smtClean="0"/>
              <a:t>Environment</a:t>
            </a:r>
            <a:endParaRPr lang="en-US" sz="3200" dirty="0" smtClean="0"/>
          </a:p>
          <a:p>
            <a:r>
              <a:rPr lang="en-US" sz="3200" dirty="0" smtClean="0"/>
              <a:t>What does the reflective teacher bring to the Post Conference?</a:t>
            </a:r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Structure and Pacing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870224"/>
              </p:ext>
            </p:extLst>
          </p:nvPr>
        </p:nvGraphicFramePr>
        <p:xfrm>
          <a:off x="457200" y="1600200"/>
          <a:ext cx="8229600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Lesson Structure and Pacing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Lesson structure has time for a clear and useful end with time for meaningful</a:t>
                      </a:r>
                      <a:r>
                        <a:rPr lang="en-US" baseline="0" dirty="0" smtClean="0"/>
                        <a:t> student reflection.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Clear and logically sequenced beginning, middle and end.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No instructional time lost.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Pacing is brick and differentiated.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Evidence</a:t>
                      </a:r>
                      <a:r>
                        <a:rPr lang="en-US" baseline="0" dirty="0" smtClean="0"/>
                        <a:t> that various student learning rates are supported;  individual students are </a:t>
                      </a:r>
                      <a:r>
                        <a:rPr lang="en-US" u="sng" baseline="0" dirty="0" smtClean="0"/>
                        <a:t>each</a:t>
                      </a:r>
                      <a:r>
                        <a:rPr lang="en-US" u="none" baseline="0" dirty="0" smtClean="0"/>
                        <a:t> progressing at various rates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baseline="0" dirty="0" smtClean="0"/>
                        <a:t>Students have adequate time.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baseline="0" dirty="0" smtClean="0"/>
                        <a:t>No student confusion in transition between activities and concepts.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hlinkClick r:id="rId2"/>
                        </a:rPr>
                        <a:t>https://www.teachingchannel.org/videos/end-of-school-day-ideas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and Materials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275868"/>
              </p:ext>
            </p:extLst>
          </p:nvPr>
        </p:nvGraphicFramePr>
        <p:xfrm>
          <a:off x="457200" y="1600200"/>
          <a:ext cx="822960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 and Materials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Activities demand complex thinking and analysis by students. (Refer to TNK and PS)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Activities support the objective.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Incorporate various resources.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Time for reflection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 are self-monitoring and directing their own personal</a:t>
                      </a:r>
                      <a:r>
                        <a:rPr lang="en-US" baseline="0" dirty="0" smtClean="0"/>
                        <a:t> progress through cues from the activities throughout the activity.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Students can explain why the activities (variety) connects to the objective.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hlinkClick r:id="rId2"/>
                        </a:rPr>
                        <a:t>https://www.teachingchannel.org/videos/natural-resources-lesson-plan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597010"/>
              </p:ext>
            </p:extLst>
          </p:nvPr>
        </p:nvGraphicFramePr>
        <p:xfrm>
          <a:off x="457200" y="1600200"/>
          <a:ext cx="8229600" cy="503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Teacher asks questions which assess what the student knows and moves the student to a deeper understanding of the objective.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Mix of question</a:t>
                      </a:r>
                      <a:r>
                        <a:rPr lang="en-US" baseline="0" dirty="0" smtClean="0"/>
                        <a:t> types (Bloom’s Taxonomy)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High frequency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Sequenced with increasing complexity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Active response, varied responders, appropriate wait time (3-5 seconds)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 generate and ask questions that lead to further inquiry and self-directed learning (motivational).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 cite evidence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Students’ learning in advanced by the questions</a:t>
                      </a:r>
                      <a:r>
                        <a:rPr lang="en-US" baseline="0" dirty="0" smtClean="0"/>
                        <a:t> asked.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Students ask purposeful questions of each other.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hlinkClick r:id="rId2"/>
                        </a:rPr>
                        <a:t>https://www.teachingchannel.org/videos/questioning-in-the-classroom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2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Feedback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624980"/>
              </p:ext>
            </p:extLst>
          </p:nvPr>
        </p:nvGraphicFramePr>
        <p:xfrm>
          <a:off x="457200" y="1600200"/>
          <a:ext cx="82296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Academic Feedback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 teacher uses feedback from students to monitor and </a:t>
                      </a:r>
                      <a:r>
                        <a:rPr lang="en-US" u="sng" dirty="0" smtClean="0"/>
                        <a:t>adjust</a:t>
                      </a:r>
                      <a:r>
                        <a:rPr lang="en-US" u="none" dirty="0" smtClean="0"/>
                        <a:t> instruction within the framework of the day’s lesson and for future lessons.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dirty="0" smtClean="0"/>
                        <a:t>Teacher consistently circulates</a:t>
                      </a:r>
                      <a:r>
                        <a:rPr lang="en-US" u="none" baseline="0" dirty="0" smtClean="0"/>
                        <a:t> during student work (individually or in groups) to give feedback.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 are engaged (guided</a:t>
                      </a:r>
                      <a:r>
                        <a:rPr lang="en-US" baseline="0" dirty="0" smtClean="0"/>
                        <a:t> by teacher) in giving specific and high-quality feedback </a:t>
                      </a:r>
                      <a:r>
                        <a:rPr lang="en-US" u="sng" baseline="0" dirty="0" smtClean="0"/>
                        <a:t>to one another.</a:t>
                      </a:r>
                      <a:r>
                        <a:rPr lang="en-US" u="none" baseline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baseline="0" dirty="0" smtClean="0"/>
                        <a:t>Students use academic vocabulary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baseline="0" dirty="0" smtClean="0"/>
                        <a:t>Students use teacher feedback to strengthen their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baseline="0" dirty="0" smtClean="0"/>
                        <a:t>Students are comfortable providing and receiving feedback, even seeking such.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hlinkClick r:id="rId2"/>
                        </a:rPr>
                        <a:t>https://www.teachingchannel.org/videos/teacher-backup-plans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 Students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86490"/>
              </p:ext>
            </p:extLst>
          </p:nvPr>
        </p:nvGraphicFramePr>
        <p:xfrm>
          <a:off x="457200" y="1600200"/>
          <a:ext cx="8229600" cy="531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 structure and design of the group gives clear evidence that this particular design maximizes each student’s understanding and increases learning efficiency.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Within the group design, students set goals, reflect</a:t>
                      </a:r>
                      <a:r>
                        <a:rPr lang="en-US" baseline="0" dirty="0" smtClean="0"/>
                        <a:t> on, and evaluate their learning.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Students know their roles, responsibilities and expectations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Students are personally compelled to complete group work for the good of the team.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Students work efficiently with various personalities and abilities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</a:t>
                      </a:r>
                    </a:p>
                    <a:p>
                      <a:r>
                        <a:rPr lang="en-US" dirty="0" smtClean="0">
                          <a:hlinkClick r:id="rId2"/>
                        </a:rPr>
                        <a:t>https://www.teachingchannel.org/videos/structured-groups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hlinkClick r:id="rId3"/>
                        </a:rPr>
                        <a:t>https://www.teachingchannel.org/videos/facilitating-student-collaboration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Content Knowledge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67028"/>
              </p:ext>
            </p:extLst>
          </p:nvPr>
        </p:nvGraphicFramePr>
        <p:xfrm>
          <a:off x="457200" y="1600200"/>
          <a:ext cx="8229600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 Content Knowledge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Teacher selects key concepts in the objective and uses these concepts to </a:t>
                      </a:r>
                      <a:r>
                        <a:rPr lang="en-US" u="sng" dirty="0" smtClean="0"/>
                        <a:t>connect</a:t>
                      </a:r>
                      <a:r>
                        <a:rPr lang="en-US" dirty="0" smtClean="0"/>
                        <a:t> to other powerful ideas.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Teacher implements a variety of subject-specific instructional strategies.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Limited content is taught in sufficient depth. (LSP)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 student gives evidence of understanding the objective and any related sub-objectives or</a:t>
                      </a:r>
                      <a:r>
                        <a:rPr lang="en-US" baseline="0" dirty="0" smtClean="0"/>
                        <a:t> connected objectives.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hlinkClick r:id="rId2"/>
                        </a:rPr>
                        <a:t>https://www.teachingchannel.org/videos/teaching-science-with-current-events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Knowledge of Students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800412"/>
              </p:ext>
            </p:extLst>
          </p:nvPr>
        </p:nvGraphicFramePr>
        <p:xfrm>
          <a:off x="457200" y="1600200"/>
          <a:ext cx="8229600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</a:t>
                      </a:r>
                      <a:r>
                        <a:rPr lang="en-US" baseline="0" dirty="0" smtClean="0"/>
                        <a:t> Knowledge of Students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Teacher knows and gives evidence of planning and delivery which addresses the learning difficulties of </a:t>
                      </a:r>
                      <a:r>
                        <a:rPr lang="en-US" u="sng" dirty="0" smtClean="0"/>
                        <a:t>each</a:t>
                      </a:r>
                      <a:r>
                        <a:rPr lang="en-US" u="none" baseline="0" dirty="0" smtClean="0"/>
                        <a:t> child.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baseline="0" dirty="0" smtClean="0"/>
                        <a:t>Teacher incorporates student interests and cultural heritage. (MS)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Instruction is differentiated such that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u="sng" baseline="0" dirty="0" smtClean="0"/>
                        <a:t>each</a:t>
                      </a:r>
                      <a:r>
                        <a:rPr lang="en-US" u="none" baseline="0" dirty="0" smtClean="0"/>
                        <a:t> child gives evidence of progress toward mastery of objective.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u="none" baseline="0" dirty="0" smtClean="0"/>
                        <a:t>Students make connections between the objective and their world.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hlinkClick r:id="rId2"/>
                        </a:rPr>
                        <a:t>https://www.teachingchannel.org/videos/differentiating-instruction-strategy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201194"/>
              </p:ext>
            </p:extLst>
          </p:nvPr>
        </p:nvGraphicFramePr>
        <p:xfrm>
          <a:off x="457200" y="1600200"/>
          <a:ext cx="8229600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Thinking (the process)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There is evidence that the teacher clearly </a:t>
                      </a:r>
                      <a:r>
                        <a:rPr lang="en-US" u="sng" dirty="0" smtClean="0"/>
                        <a:t>teaches and models</a:t>
                      </a:r>
                      <a:r>
                        <a:rPr lang="en-US" u="sng" baseline="0" dirty="0" smtClean="0"/>
                        <a:t> </a:t>
                      </a:r>
                      <a:r>
                        <a:rPr lang="en-US" baseline="0" dirty="0" smtClean="0"/>
                        <a:t>two or more types of thinking: analytical, practical, creative, research.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 give evidence that they are aware of the learning strategies (type of thinking) they are using and why they are using this type of thinking for this task.  (Transferability)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987319"/>
              </p:ext>
            </p:extLst>
          </p:nvPr>
        </p:nvGraphicFramePr>
        <p:xfrm>
          <a:off x="457200" y="1600200"/>
          <a:ext cx="8229600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 Solving (the product)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Activities within</a:t>
                      </a:r>
                      <a:r>
                        <a:rPr lang="en-US" baseline="0" dirty="0" smtClean="0"/>
                        <a:t> the observed class call for students to  </a:t>
                      </a:r>
                      <a:r>
                        <a:rPr lang="en-US" u="sng" baseline="0" dirty="0" smtClean="0"/>
                        <a:t>clearly and distinctly engage</a:t>
                      </a:r>
                      <a:r>
                        <a:rPr lang="en-US" baseline="0" dirty="0" smtClean="0"/>
                        <a:t> in at least three types of problem solving.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 give evidence of appropriate action when a type of problem solving</a:t>
                      </a:r>
                      <a:r>
                        <a:rPr lang="en-US" baseline="0" dirty="0" smtClean="0"/>
                        <a:t> is called for.  </a:t>
                      </a:r>
                      <a:r>
                        <a:rPr lang="en-US" i="1" baseline="0" dirty="0" smtClean="0"/>
                        <a:t>How to categorize, predict outcomes, improve solutions, justify solutions, for example.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mtClean="0"/>
                        <a:t>Video:  </a:t>
                      </a:r>
                      <a:r>
                        <a:rPr lang="en-US" smtClean="0">
                          <a:hlinkClick r:id="rId2"/>
                        </a:rPr>
                        <a:t>https://www.teachingchannel.org/videos/pbl-sage-framework-asis</a:t>
                      </a:r>
                      <a:r>
                        <a:rPr lang="en-US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DOMAIN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26" name="Picture 2" descr="C:\Users\EISTMP\AppData\Local\Microsoft\Windows\Temporary Internet Files\Content.IE5\EORCAPTT\MP900442496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83" y="1600201"/>
            <a:ext cx="2723417" cy="409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Objectives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i="1" dirty="0" smtClean="0"/>
              <a:t>Today’s participant will be able to: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Observe another teacher’s lesson and reflect on their own lesson, analyzing success based on student actions.</a:t>
            </a:r>
          </a:p>
          <a:p>
            <a:r>
              <a:rPr lang="en-US" sz="2800" dirty="0" smtClean="0"/>
              <a:t>Recognize and develop an instructional plan with basic “at expectations” elements.</a:t>
            </a:r>
          </a:p>
          <a:p>
            <a:r>
              <a:rPr lang="en-US" sz="2800" dirty="0" smtClean="0"/>
              <a:t>Prepare for, in a reflective manner, a post conference.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132034"/>
              </p:ext>
            </p:extLst>
          </p:nvPr>
        </p:nvGraphicFramePr>
        <p:xfrm>
          <a:off x="457200" y="1600200"/>
          <a:ext cx="8229600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Expectations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High &amp; demanding expectations for each student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Successful</a:t>
                      </a:r>
                      <a:r>
                        <a:rPr lang="en-US" baseline="0" dirty="0" smtClean="0"/>
                        <a:t> l</a:t>
                      </a:r>
                      <a:r>
                        <a:rPr lang="en-US" dirty="0" smtClean="0"/>
                        <a:t>earning</a:t>
                      </a:r>
                      <a:r>
                        <a:rPr lang="en-US" baseline="0" dirty="0" smtClean="0"/>
                        <a:t> opportunities for each student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 learn from mistakes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 take initiative and follow through with their 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Connected</a:t>
                      </a:r>
                      <a:r>
                        <a:rPr lang="en-US" baseline="0" dirty="0" smtClean="0"/>
                        <a:t> to Instruction: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Teacher Knowledge of Students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Motivating Students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Lesson Structure and Pacing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  </a:t>
                      </a:r>
                      <a:r>
                        <a:rPr lang="en-US" dirty="0" smtClean="0">
                          <a:hlinkClick r:id="rId3"/>
                        </a:rPr>
                        <a:t>https://www.teachingchannel.org/videos/students-teaching-themselves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Managing Student Behavior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725078"/>
              </p:ext>
            </p:extLst>
          </p:nvPr>
        </p:nvGraphicFramePr>
        <p:xfrm>
          <a:off x="457200" y="1600200"/>
          <a:ext cx="8229600" cy="403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Managing</a:t>
                      </a:r>
                      <a:r>
                        <a:rPr lang="en-US" baseline="0" dirty="0" smtClean="0"/>
                        <a:t> Student Behavior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Clear rules for learning &amp; behavior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Several behavior modification techniques used quickly and firmly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Discipline of child, not entire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Well</a:t>
                      </a:r>
                      <a:r>
                        <a:rPr lang="en-US" baseline="0" dirty="0" smtClean="0"/>
                        <a:t> behaved and on task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Routines are well established and students stay on-task through quick transition times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Connected to Instruction: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Standards and Objectives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Presenting Instructional Content</a:t>
                      </a:r>
                      <a:r>
                        <a:rPr lang="en-US" baseline="0" dirty="0" smtClean="0"/>
                        <a:t> (modeling)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Teacher Knowledge of Students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Motivating Students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 </a:t>
                      </a:r>
                      <a:r>
                        <a:rPr lang="en-US" dirty="0" smtClean="0">
                          <a:hlinkClick r:id="rId2"/>
                        </a:rPr>
                        <a:t>https://www.teachingchannel.org/videos/setting-classroom-expectations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78557"/>
              </p:ext>
            </p:extLst>
          </p:nvPr>
        </p:nvGraphicFramePr>
        <p:xfrm>
          <a:off x="457200" y="1600200"/>
          <a:ext cx="822960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Environment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Welcoming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Organized and understandable layout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Supplies and</a:t>
                      </a:r>
                      <a:r>
                        <a:rPr lang="en-US" baseline="0" dirty="0" smtClean="0"/>
                        <a:t> equipment accessible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Recent student work displayed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Comfortably and appropriately work in groups of various sizes and individually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 can</a:t>
                      </a:r>
                      <a:r>
                        <a:rPr lang="en-US" baseline="0" dirty="0" smtClean="0"/>
                        <a:t> operate independently and focus on their 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Connected to Instruction: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Lesson Structure and Pacing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Video:  </a:t>
                      </a:r>
                      <a:r>
                        <a:rPr lang="en-US" dirty="0" smtClean="0">
                          <a:hlinkClick r:id="rId2"/>
                        </a:rPr>
                        <a:t>https://www.teachingchannel.org/videos/seating-arrangements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Respectful Culture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932454"/>
              </p:ext>
            </p:extLst>
          </p:nvPr>
        </p:nvGraphicFramePr>
        <p:xfrm>
          <a:off x="457200" y="1600200"/>
          <a:ext cx="8229600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Respectful</a:t>
                      </a:r>
                      <a:r>
                        <a:rPr lang="en-US" baseline="0" dirty="0" smtClean="0"/>
                        <a:t> Culture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Teachers Says / Does: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Student Says / Does: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Teacher-student interactions respectful and caring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Teacher seeks out and is receptive</a:t>
                      </a:r>
                      <a:r>
                        <a:rPr lang="en-US" baseline="0" dirty="0" smtClean="0"/>
                        <a:t> to all opinions and interests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Students show caring and respect for each other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Interdependence among students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Connected to Instruction: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Motivating Students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Activities and Materials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Grouping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Academic</a:t>
                      </a:r>
                      <a:r>
                        <a:rPr lang="en-US" baseline="0" dirty="0" smtClean="0"/>
                        <a:t> Feedback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Video:</a:t>
                      </a:r>
                      <a:r>
                        <a:rPr lang="en-US" baseline="0" dirty="0" smtClean="0"/>
                        <a:t>  </a:t>
                      </a:r>
                      <a:r>
                        <a:rPr lang="en-US" dirty="0" smtClean="0">
                          <a:hlinkClick r:id="rId3"/>
                        </a:rPr>
                        <a:t>https://www.teachingchannel.org/videos/creating-relationships-with-students</a:t>
                      </a:r>
                      <a:r>
                        <a:rPr lang="en-US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for the Post Conference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026" name="Picture 2" descr="C:\Users\EISTMP\AppData\Local\Microsoft\Windows\Temporary Internet Files\Content.IE5\K5L99KQK\ANALYZEposter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4781"/>
            <a:ext cx="571500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38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FORMAT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4400" dirty="0" smtClean="0"/>
              <a:t>Introduction</a:t>
            </a:r>
          </a:p>
          <a:p>
            <a:pPr algn="ctr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4400" dirty="0" smtClean="0"/>
              <a:t>Area of Reinforcement</a:t>
            </a:r>
          </a:p>
          <a:p>
            <a:pPr algn="ctr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4400" dirty="0" smtClean="0"/>
              <a:t>Area of Refinement</a:t>
            </a:r>
          </a:p>
          <a:p>
            <a:pPr algn="ctr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4400" dirty="0" smtClean="0"/>
              <a:t>Sharing Scores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9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Gathering Reflection Notes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Think </a:t>
            </a:r>
            <a:r>
              <a:rPr lang="en-US" sz="3600" b="1" dirty="0" err="1" smtClean="0">
                <a:solidFill>
                  <a:srgbClr val="C00000"/>
                </a:solidFill>
              </a:rPr>
              <a:t>About’s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027" name="Picture 3" descr="C:\Users\EISTMP\AppData\Local\Microsoft\Windows\Temporary Internet Files\Content.IE5\WJZA8P2T\question-mark7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6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Introduction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How do you think it went?</a:t>
            </a:r>
            <a:endParaRPr lang="en-US" sz="5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Think About: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was the objective?</a:t>
            </a:r>
          </a:p>
          <a:p>
            <a:r>
              <a:rPr lang="en-US" sz="3200" dirty="0" smtClean="0"/>
              <a:t>What did you want students to know?</a:t>
            </a:r>
          </a:p>
          <a:p>
            <a:r>
              <a:rPr lang="en-US" sz="3200" dirty="0" smtClean="0"/>
              <a:t>What did you want students to be able to do?</a:t>
            </a:r>
          </a:p>
          <a:p>
            <a:r>
              <a:rPr lang="en-US" sz="3200" dirty="0" smtClean="0"/>
              <a:t>What evidence do you have that they could perform the objective?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8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Area of Reinforcement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had the greatest impact on student learning?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What evidence do you have that links high levels of student learning with what you facilitated in the classroom?</a:t>
            </a:r>
          </a:p>
          <a:p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Shared Resources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TEAM General Educator Rubric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Student Centered Evidence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Thinking and Problem Solving Definitions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Area of Refinement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Who could not perform at proficiency?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What evidence do you have of less-than-expectations performance?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What could have been done differently to have the greatest impact on student learning?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Tips for your Reflective Notes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 the language of the TEAM Rubric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Link learning to an Indicator and Descriptor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Stick to the evidence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Focus on the student action and performance above the teacher actions.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Before you Walk Away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is your Area of Reinforcement?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What is your Area of Refinement?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What professional development will you pursue to support your targeted growth area?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What follow up will you receive from an administrator or designee?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Signing the Evaluation Report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Receipt, not agreement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Contains Scores, Area of Reinforcement, Area of Refinement</a:t>
            </a:r>
          </a:p>
          <a:p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2051" name="Picture 3" descr="C:\Users\EISTMP\AppData\Local\Microsoft\Windows\Temporary Internet Files\Content.IE5\EORCAPTT\3667359879_ed01abf195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3886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Coaching Conversations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www.teachingchannel.org/videos/instructional-coaching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www.teachingchannel.org/videos/instructional-coaching-nvps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6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NIET Best Practices learning modules and videos:</a:t>
            </a:r>
          </a:p>
          <a:p>
            <a:pPr marL="0" indent="0" algn="ctr">
              <a:buNone/>
            </a:pPr>
            <a:r>
              <a:rPr lang="en-US" b="1" dirty="0" smtClean="0">
                <a:hlinkClick r:id="rId2"/>
              </a:rPr>
              <a:t>www.nietbestpractices.org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TEAM</a:t>
            </a:r>
          </a:p>
          <a:p>
            <a:pPr marL="0" indent="0" algn="ctr">
              <a:buNone/>
            </a:pPr>
            <a:r>
              <a:rPr lang="en-US" b="1" dirty="0" smtClean="0">
                <a:hlinkClick r:id="rId3"/>
              </a:rPr>
              <a:t>www.team-tn.org</a:t>
            </a:r>
            <a:r>
              <a:rPr lang="en-US" b="1" dirty="0" smtClean="0"/>
              <a:t> 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TEAM Questions</a:t>
            </a:r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TEAM.Questions@tn.gov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Overview and Foundation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6600" dirty="0" smtClean="0"/>
              <a:t>What is TEAM?</a:t>
            </a:r>
          </a:p>
          <a:p>
            <a:pPr marL="0" indent="0" algn="ctr">
              <a:buNone/>
            </a:pPr>
            <a:endParaRPr lang="en-US" sz="6600" dirty="0" smtClean="0"/>
          </a:p>
          <a:p>
            <a:pPr marL="0" indent="0" algn="ctr">
              <a:buNone/>
            </a:pPr>
            <a:r>
              <a:rPr lang="en-US" sz="2800" i="1" dirty="0" smtClean="0"/>
              <a:t>Tennessee Educator Acceleration Model</a:t>
            </a:r>
            <a:endParaRPr lang="en-US" sz="28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0D48A-29AD-47AA-A733-9A1782EC882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Rubric Capacity and Purpose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Differentiated Feedback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Target areas for growth and in current practice with highest impact on student learning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Evaluations aligned with value-added student growth scores         (TN READY / SAT10 / EOC growth scores)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Rigorous accuracy = more effective teachers over time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Rigorous accuracy = higher retention of more effective teachers and higher turnover of less effective teachers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Rubric Research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15,000+ teacher level records (evaluation scores, retention outcomes, value – added scores)</a:t>
            </a:r>
          </a:p>
          <a:p>
            <a:r>
              <a:rPr lang="en-US" dirty="0" smtClean="0"/>
              <a:t>Average score in achieving school meeting goals:  3.5 (Scores: 1 – 5)</a:t>
            </a:r>
          </a:p>
          <a:p>
            <a:r>
              <a:rPr lang="en-US" dirty="0" smtClean="0"/>
              <a:t>How scoring is “normed.”</a:t>
            </a:r>
          </a:p>
          <a:p>
            <a:r>
              <a:rPr lang="en-US" dirty="0" smtClean="0"/>
              <a:t>Scores follow a mound-shaped distribution:                         </a:t>
            </a:r>
          </a:p>
          <a:p>
            <a:pPr lvl="1"/>
            <a:r>
              <a:rPr lang="en-US" dirty="0" smtClean="0"/>
              <a:t>Level 1: 2% </a:t>
            </a:r>
            <a:endParaRPr lang="en-US" dirty="0"/>
          </a:p>
          <a:p>
            <a:pPr lvl="1"/>
            <a:r>
              <a:rPr lang="en-US" dirty="0" smtClean="0"/>
              <a:t>Level 2: 11% </a:t>
            </a:r>
            <a:endParaRPr lang="en-US" dirty="0"/>
          </a:p>
          <a:p>
            <a:pPr lvl="1"/>
            <a:r>
              <a:rPr lang="en-US" dirty="0" smtClean="0"/>
              <a:t>Level 3: 57% </a:t>
            </a:r>
            <a:endParaRPr lang="en-US" dirty="0"/>
          </a:p>
          <a:p>
            <a:pPr lvl="1"/>
            <a:r>
              <a:rPr lang="en-US" dirty="0" smtClean="0"/>
              <a:t>Level 4: 28% </a:t>
            </a:r>
            <a:endParaRPr lang="en-US" dirty="0"/>
          </a:p>
          <a:p>
            <a:pPr lvl="1"/>
            <a:r>
              <a:rPr lang="en-US" dirty="0" smtClean="0"/>
              <a:t>Level 5: 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Researched School-wide Impact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Teachers in high-performing schools are more likely to have higher individual value added scores than others with the same evaluation scores in low performing schools.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 teachers utilized strong instructional skills as accurately measured by observations, their students show higher academic growth regardless of previous achievement and socioeconomic status.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Foundational Components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Frequent Observations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Constructive Feedback</a:t>
            </a:r>
          </a:p>
          <a:p>
            <a:pPr lvl="1"/>
            <a:r>
              <a:rPr lang="en-US" dirty="0" smtClean="0"/>
              <a:t>Area of Refinement (Strength)</a:t>
            </a:r>
          </a:p>
          <a:p>
            <a:pPr lvl="1"/>
            <a:r>
              <a:rPr lang="en-US" dirty="0" smtClean="0"/>
              <a:t>Area of Reinforcement (Developmental Needs)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Student Data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Meaningful Professional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DOE_PowerPoint_Template_REVISED">
  <a:themeElements>
    <a:clrScheme name="TDOE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3AE"/>
      </a:accent1>
      <a:accent2>
        <a:srgbClr val="3EA3D6"/>
      </a:accent2>
      <a:accent3>
        <a:srgbClr val="C8DFF8"/>
      </a:accent3>
      <a:accent4>
        <a:srgbClr val="595959"/>
      </a:accent4>
      <a:accent5>
        <a:srgbClr val="000000"/>
      </a:accent5>
      <a:accent6>
        <a:srgbClr val="D8D8D8"/>
      </a:accent6>
      <a:hlink>
        <a:srgbClr val="0070C0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TDOE_PowerPoint_Template_REVISED</Template>
  <TotalTime>0</TotalTime>
  <Words>2338</Words>
  <Application>Microsoft Office PowerPoint</Application>
  <PresentationFormat>On-screen Show (4:3)</PresentationFormat>
  <Paragraphs>468</Paragraphs>
  <Slides>45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TDOE_PowerPoint_Template_REVISED</vt:lpstr>
      <vt:lpstr>    Digging into TEAM Instructional and Environment Indicators  Exceeding Expectations through Reflection, Analysis, and Coaching</vt:lpstr>
      <vt:lpstr>Agenda</vt:lpstr>
      <vt:lpstr>Objectives</vt:lpstr>
      <vt:lpstr>Shared Resources</vt:lpstr>
      <vt:lpstr>Overview and Foundation</vt:lpstr>
      <vt:lpstr>Rubric Capacity and Purpose</vt:lpstr>
      <vt:lpstr>Rubric Research</vt:lpstr>
      <vt:lpstr>Researched School-wide Impact</vt:lpstr>
      <vt:lpstr>Foundational Components</vt:lpstr>
      <vt:lpstr>Teacher Evaluations aligned with  value added student growth scores</vt:lpstr>
      <vt:lpstr>TEAM Predictions of  Student TVAAS Scores</vt:lpstr>
      <vt:lpstr>TEAM Predictions of  Student TVAAS Scores</vt:lpstr>
      <vt:lpstr>TEAM and Student Growth</vt:lpstr>
      <vt:lpstr>Instruction Domain</vt:lpstr>
      <vt:lpstr>Digging into Instruction</vt:lpstr>
      <vt:lpstr>Common Core Lives in  Significantly Above Expectations</vt:lpstr>
      <vt:lpstr>Standards &amp; Objectives</vt:lpstr>
      <vt:lpstr>Motivating Students</vt:lpstr>
      <vt:lpstr>Presenting Instructional Content</vt:lpstr>
      <vt:lpstr>Lesson Structure and Pacing</vt:lpstr>
      <vt:lpstr>Activities and Materials</vt:lpstr>
      <vt:lpstr>Questioning</vt:lpstr>
      <vt:lpstr>Academic Feedback</vt:lpstr>
      <vt:lpstr>Grouping Students</vt:lpstr>
      <vt:lpstr>Teacher Content Knowledge</vt:lpstr>
      <vt:lpstr>Teacher Knowledge of Students</vt:lpstr>
      <vt:lpstr>Thinking</vt:lpstr>
      <vt:lpstr>Problem Solving</vt:lpstr>
      <vt:lpstr>ENVIRONMENT DOMAIN</vt:lpstr>
      <vt:lpstr>Expectations</vt:lpstr>
      <vt:lpstr>Managing Student Behavior</vt:lpstr>
      <vt:lpstr>Environment</vt:lpstr>
      <vt:lpstr>Respectful Culture</vt:lpstr>
      <vt:lpstr>Preparing for the Post Conference</vt:lpstr>
      <vt:lpstr>FORMAT</vt:lpstr>
      <vt:lpstr>Gathering Reflection Notes</vt:lpstr>
      <vt:lpstr>Introduction</vt:lpstr>
      <vt:lpstr>Think About:</vt:lpstr>
      <vt:lpstr>Area of Reinforcement</vt:lpstr>
      <vt:lpstr>Area of Refinement</vt:lpstr>
      <vt:lpstr>Tips for your Reflective Notes</vt:lpstr>
      <vt:lpstr>Before you Walk Away</vt:lpstr>
      <vt:lpstr>Signing the Evaluation Report</vt:lpstr>
      <vt:lpstr>Coaching Conversations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2013-11-12T17:55:05Z</dcterms:created>
  <dcterms:modified xsi:type="dcterms:W3CDTF">2015-09-21T23:32:34Z</dcterms:modified>
</cp:coreProperties>
</file>